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7" r:id="rId8"/>
    <p:sldId id="268" r:id="rId9"/>
    <p:sldId id="269" r:id="rId10"/>
    <p:sldId id="270" r:id="rId11"/>
    <p:sldId id="272" r:id="rId12"/>
    <p:sldId id="273" r:id="rId13"/>
    <p:sldId id="264" r:id="rId14"/>
    <p:sldId id="265" r:id="rId15"/>
    <p:sldId id="262" r:id="rId16"/>
    <p:sldId id="266" r:id="rId17"/>
    <p:sldId id="263" r:id="rId18"/>
    <p:sldId id="271" r:id="rId1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BF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9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ED86-A555-4C39-8C6A-65D4C5671DE2}" type="datetimeFigureOut">
              <a:rPr lang="hu-HU" smtClean="0"/>
              <a:t>2023. 05. 29.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BB54C-007D-4B95-A843-2291E99487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5353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ED86-A555-4C39-8C6A-65D4C5671DE2}" type="datetimeFigureOut">
              <a:rPr lang="hu-HU" smtClean="0"/>
              <a:t>2023. 05. 29.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BB54C-007D-4B95-A843-2291E99487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926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ED86-A555-4C39-8C6A-65D4C5671DE2}" type="datetimeFigureOut">
              <a:rPr lang="hu-HU" smtClean="0"/>
              <a:t>2023. 05. 29.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BB54C-007D-4B95-A843-2291E99487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5816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ED86-A555-4C39-8C6A-65D4C5671DE2}" type="datetimeFigureOut">
              <a:rPr lang="hu-HU" smtClean="0"/>
              <a:t>2023. 05. 29.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BB54C-007D-4B95-A843-2291E99487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9714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ED86-A555-4C39-8C6A-65D4C5671DE2}" type="datetimeFigureOut">
              <a:rPr lang="hu-HU" smtClean="0"/>
              <a:t>2023. 05. 29.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BB54C-007D-4B95-A843-2291E99487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9410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ED86-A555-4C39-8C6A-65D4C5671DE2}" type="datetimeFigureOut">
              <a:rPr lang="hu-HU" smtClean="0"/>
              <a:t>2023. 05. 29.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BB54C-007D-4B95-A843-2291E99487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646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ED86-A555-4C39-8C6A-65D4C5671DE2}" type="datetimeFigureOut">
              <a:rPr lang="hu-HU" smtClean="0"/>
              <a:t>2023. 05. 29.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BB54C-007D-4B95-A843-2291E99487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3484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ED86-A555-4C39-8C6A-65D4C5671DE2}" type="datetimeFigureOut">
              <a:rPr lang="hu-HU" smtClean="0"/>
              <a:t>2023. 05. 29.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BB54C-007D-4B95-A843-2291E99487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6325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ED86-A555-4C39-8C6A-65D4C5671DE2}" type="datetimeFigureOut">
              <a:rPr lang="hu-HU" smtClean="0"/>
              <a:t>2023. 05. 29.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BB54C-007D-4B95-A843-2291E99487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2331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ED86-A555-4C39-8C6A-65D4C5671DE2}" type="datetimeFigureOut">
              <a:rPr lang="hu-HU" smtClean="0"/>
              <a:t>2023. 05. 29.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BB54C-007D-4B95-A843-2291E99487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6393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ED86-A555-4C39-8C6A-65D4C5671DE2}" type="datetimeFigureOut">
              <a:rPr lang="hu-HU" smtClean="0"/>
              <a:t>2023. 05. 29.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BB54C-007D-4B95-A843-2291E99487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7244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88000" b="-38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ED86-A555-4C39-8C6A-65D4C5671DE2}" type="datetimeFigureOut">
              <a:rPr lang="hu-HU" smtClean="0"/>
              <a:t>2023. 05. 29.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BB54C-007D-4B95-A843-2291E99487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543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hu-HU" b="1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Mukebu</a:t>
            </a:r>
            <a:r>
              <a:rPr lang="hu-HU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autókölcsönző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004509"/>
            <a:ext cx="9144000" cy="1655762"/>
          </a:xfrm>
        </p:spPr>
        <p:txBody>
          <a:bodyPr/>
          <a:lstStyle/>
          <a:p>
            <a:r>
              <a:rPr lang="hu-HU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Készítette:</a:t>
            </a:r>
          </a:p>
          <a:p>
            <a:r>
              <a:rPr lang="hu-HU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Murzsicz Martin</a:t>
            </a:r>
          </a:p>
          <a:p>
            <a:r>
              <a:rPr lang="hu-HU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Bulla Gábor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54B6AAE5-8A2C-39D9-FEEC-627E3FF3B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973895"/>
            <a:ext cx="3113538" cy="6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7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-109659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VALIDÁCIÓ</a:t>
            </a:r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91" y="952135"/>
            <a:ext cx="5903247" cy="2512494"/>
          </a:xfr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8" y="3014805"/>
            <a:ext cx="5835217" cy="3614136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90" y="3440024"/>
            <a:ext cx="5903247" cy="1234717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1186959" y="1492732"/>
            <a:ext cx="47478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600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ADATBÁZIS VALIDÁCIÓ</a:t>
            </a:r>
          </a:p>
        </p:txBody>
      </p:sp>
      <p:sp>
        <p:nvSpPr>
          <p:cNvPr id="12" name="Szövegdoboz 11"/>
          <p:cNvSpPr txBox="1"/>
          <p:nvPr/>
        </p:nvSpPr>
        <p:spPr>
          <a:xfrm flipH="1">
            <a:off x="5934807" y="5090399"/>
            <a:ext cx="39547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00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ŰRLAP VALIDÁCIÓ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6E84E1D8-44AC-9C6D-77D4-FEFA18F57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973895"/>
            <a:ext cx="3113538" cy="6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17075" y="-11093"/>
            <a:ext cx="10515600" cy="1325563"/>
          </a:xfrm>
        </p:spPr>
        <p:txBody>
          <a:bodyPr/>
          <a:lstStyle/>
          <a:p>
            <a:pPr algn="ctr"/>
            <a:r>
              <a:rPr lang="hu-HU" b="1" dirty="0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FRONTEND - REACT VITE</a:t>
            </a:r>
            <a:endParaRPr lang="hu-HU" b="1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67" y="1158956"/>
            <a:ext cx="4137433" cy="4558194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8" y="1158956"/>
            <a:ext cx="4088285" cy="4558194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4264181" y="2615878"/>
            <a:ext cx="36213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600" b="1" dirty="0" err="1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React-router-dom</a:t>
            </a:r>
            <a:endParaRPr lang="hu-HU" sz="2600" b="1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4472409" y="1396799"/>
            <a:ext cx="320492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600" b="1" dirty="0" err="1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Jsx</a:t>
            </a:r>
            <a:r>
              <a:rPr lang="hu-HU" sz="2600" b="1" dirty="0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komponensek </a:t>
            </a:r>
            <a:endParaRPr lang="hu-HU" sz="2600" b="1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E84E1D8-44AC-9C6D-77D4-FEFA18F57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973895"/>
            <a:ext cx="3113538" cy="613550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4264181" y="3567164"/>
            <a:ext cx="36213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600" b="1" dirty="0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Babel – JS fordító </a:t>
            </a:r>
            <a:endParaRPr lang="hu-HU" sz="2600" b="1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4472409" y="4409729"/>
            <a:ext cx="320492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600" b="1" dirty="0" err="1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TailwindCSS</a:t>
            </a:r>
            <a:endParaRPr lang="hu-HU" sz="2600" b="1" dirty="0" smtClean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hu-HU" sz="2600" b="1" dirty="0" err="1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Daisy</a:t>
            </a:r>
            <a:r>
              <a:rPr lang="hu-HU" sz="2600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sz="2600" b="1" dirty="0" err="1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plugin</a:t>
            </a:r>
            <a:endParaRPr lang="hu-HU" sz="2600" b="1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2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 err="1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Reszponzív</a:t>
            </a:r>
            <a:r>
              <a:rPr lang="hu-HU" b="1" dirty="0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megjelenés</a:t>
            </a:r>
            <a:endParaRPr lang="hu-HU" b="1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11" y="2570652"/>
            <a:ext cx="7684794" cy="3795712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84" y="1690688"/>
            <a:ext cx="3268603" cy="4675676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5978305" y="1884448"/>
            <a:ext cx="39276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600" b="1" dirty="0" err="1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Parallax</a:t>
            </a:r>
            <a:r>
              <a:rPr lang="hu-HU" sz="2600" b="1" dirty="0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effektus</a:t>
            </a:r>
            <a:endParaRPr lang="hu-HU" sz="2600" b="1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3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6918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 asztali alkalmazás felépítése</a:t>
            </a:r>
            <a:endParaRPr lang="hu-HU" dirty="0">
              <a:solidFill>
                <a:srgbClr val="D5BF75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347996"/>
            <a:ext cx="10515600" cy="22030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hu-HU" sz="3200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Backend – C# .Net  Framework 4.7.2</a:t>
            </a:r>
          </a:p>
          <a:p>
            <a:r>
              <a:rPr lang="hu-HU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Windows </a:t>
            </a:r>
            <a:r>
              <a:rPr lang="hu-HU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Form</a:t>
            </a:r>
            <a:r>
              <a:rPr lang="hu-HU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felületek, összesen 5 </a:t>
            </a:r>
            <a:r>
              <a:rPr lang="hu-HU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form</a:t>
            </a:r>
            <a:endParaRPr lang="hu-HU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hu-HU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Adatbázis lekérdezések – Kezdő oldal</a:t>
            </a:r>
          </a:p>
          <a:p>
            <a:r>
              <a:rPr lang="hu-HU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Adatbázis szerkesztés – Táblák kezelése külön </a:t>
            </a:r>
            <a:r>
              <a:rPr lang="hu-HU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formokon</a:t>
            </a:r>
            <a:endParaRPr lang="hu-HU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hu-HU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hu-HU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hu-HU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8A77B4C8-6468-4745-5B02-259110E2505D}"/>
              </a:ext>
            </a:extLst>
          </p:cNvPr>
          <p:cNvSpPr txBox="1">
            <a:spLocks/>
          </p:cNvSpPr>
          <p:nvPr/>
        </p:nvSpPr>
        <p:spPr>
          <a:xfrm>
            <a:off x="838200" y="3712642"/>
            <a:ext cx="10515600" cy="956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hu-HU" dirty="0">
              <a:solidFill>
                <a:srgbClr val="D5BF75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D0F2446-D795-0F2B-0CB5-80F7C3015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973895"/>
            <a:ext cx="3113538" cy="61355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BC44AB69-650D-E27C-B695-41529E37C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050" y="3510174"/>
            <a:ext cx="3553150" cy="28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0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3469DF0A-4733-524E-0C0D-BD2917DECEEA}"/>
              </a:ext>
            </a:extLst>
          </p:cNvPr>
          <p:cNvSpPr txBox="1"/>
          <p:nvPr/>
        </p:nvSpPr>
        <p:spPr>
          <a:xfrm>
            <a:off x="5685182" y="1020287"/>
            <a:ext cx="442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Tábla kiválasztása adatbázisból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056A46A-7C99-4956-3170-FFCEC1AD9F09}"/>
              </a:ext>
            </a:extLst>
          </p:cNvPr>
          <p:cNvSpPr txBox="1"/>
          <p:nvPr/>
        </p:nvSpPr>
        <p:spPr>
          <a:xfrm>
            <a:off x="5685182" y="1452069"/>
            <a:ext cx="47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Lekérdezési feltételek mennyisége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8A7DD78-B09A-6484-9203-706FC1B623D0}"/>
              </a:ext>
            </a:extLst>
          </p:cNvPr>
          <p:cNvSpPr txBox="1"/>
          <p:nvPr/>
        </p:nvSpPr>
        <p:spPr>
          <a:xfrm>
            <a:off x="5685182" y="2493818"/>
            <a:ext cx="442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Lekérdezési feltételek megadása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E610DDA7-CF7F-ECBE-85C4-E1EDE3D5B744}"/>
              </a:ext>
            </a:extLst>
          </p:cNvPr>
          <p:cNvSpPr txBox="1"/>
          <p:nvPr/>
        </p:nvSpPr>
        <p:spPr>
          <a:xfrm>
            <a:off x="5685182" y="3681073"/>
            <a:ext cx="561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Lekérdezés eredményének megjelenítése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FF508591-BCB0-2CF7-ADA4-F2284273D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43" y="5850573"/>
            <a:ext cx="3516796" cy="693016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E57D833F-E55E-8A12-7F6C-3CB10B87F20F}"/>
              </a:ext>
            </a:extLst>
          </p:cNvPr>
          <p:cNvSpPr txBox="1"/>
          <p:nvPr/>
        </p:nvSpPr>
        <p:spPr>
          <a:xfrm>
            <a:off x="532262" y="558622"/>
            <a:ext cx="1091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Menü</a:t>
            </a:r>
          </a:p>
          <a:p>
            <a:endParaRPr lang="hu-HU" b="1" dirty="0">
              <a:solidFill>
                <a:schemeClr val="accent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02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7B360CE3-4AAC-EB9C-1658-C53B8A2C031D}"/>
              </a:ext>
            </a:extLst>
          </p:cNvPr>
          <p:cNvSpPr txBox="1"/>
          <p:nvPr/>
        </p:nvSpPr>
        <p:spPr>
          <a:xfrm>
            <a:off x="3155402" y="1036512"/>
            <a:ext cx="364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Művelet kiválasztása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286FE4E-2481-27FE-4B7D-5DEFFB4DD588}"/>
              </a:ext>
            </a:extLst>
          </p:cNvPr>
          <p:cNvSpPr txBox="1"/>
          <p:nvPr/>
        </p:nvSpPr>
        <p:spPr>
          <a:xfrm>
            <a:off x="5280992" y="2111531"/>
            <a:ext cx="364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Mezők szerkesztése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2371A73-91F0-AAC2-996D-E4E839B22AD0}"/>
              </a:ext>
            </a:extLst>
          </p:cNvPr>
          <p:cNvSpPr txBox="1"/>
          <p:nvPr/>
        </p:nvSpPr>
        <p:spPr>
          <a:xfrm>
            <a:off x="8925340" y="2643927"/>
            <a:ext cx="3580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Elvégzett műveletek kezelése, megjelenítése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03B55E0-23C9-4FB3-DDBA-DEB0EBD07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43" y="5946107"/>
            <a:ext cx="3516796" cy="69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0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07753-8B79-5BEA-50CF-223B679B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Adatbázis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9C7065D-B1B8-43CB-98EA-54C78652E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9591" cy="42724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hu-HU" sz="2600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MySql</a:t>
            </a:r>
            <a:r>
              <a:rPr lang="hu-HU" sz="26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sz="2600" dirty="0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Server </a:t>
            </a:r>
            <a:r>
              <a:rPr lang="hu-HU" sz="26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hu-HU" sz="2600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Xampp</a:t>
            </a:r>
            <a:r>
              <a:rPr lang="hu-HU" sz="26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 </a:t>
            </a:r>
            <a:r>
              <a:rPr lang="hu-HU" sz="2600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PhpMyAdmin</a:t>
            </a:r>
            <a:r>
              <a:rPr lang="hu-HU" sz="26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felület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18E6EE2-21F6-E261-CB2E-E0AC7FFC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1854"/>
            <a:ext cx="7762462" cy="391840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39C40DB-3C94-55A1-5C19-9BE7A49A9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973895"/>
            <a:ext cx="3113538" cy="6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8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175002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Fejlesztési lehetőségek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394235"/>
            <a:ext cx="8941904" cy="5269116"/>
          </a:xfrm>
        </p:spPr>
        <p:txBody>
          <a:bodyPr>
            <a:normAutofit fontScale="77500" lnSpcReduction="20000"/>
          </a:bodyPr>
          <a:lstStyle/>
          <a:p>
            <a:pPr marL="0" indent="0">
              <a:spcAft>
                <a:spcPts val="2400"/>
              </a:spcAft>
              <a:buNone/>
            </a:pPr>
            <a:r>
              <a:rPr lang="hu-HU" sz="3900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Webalkalmazás</a:t>
            </a:r>
            <a:r>
              <a:rPr lang="hu-HU" sz="3500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lvl="1"/>
            <a:r>
              <a:rPr lang="hu-HU" sz="34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Felhasználói felület</a:t>
            </a:r>
          </a:p>
          <a:p>
            <a:pPr lvl="1"/>
            <a:r>
              <a:rPr lang="hu-HU" sz="34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Értékelések </a:t>
            </a:r>
          </a:p>
          <a:p>
            <a:pPr lvl="1"/>
            <a:r>
              <a:rPr lang="hu-HU" sz="34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Online fizetés</a:t>
            </a:r>
          </a:p>
          <a:p>
            <a:pPr lvl="1"/>
            <a:r>
              <a:rPr lang="hu-HU" sz="34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Útvonal alapú bérlés (szállítás </a:t>
            </a:r>
            <a:r>
              <a:rPr lang="hu-HU" sz="3400" dirty="0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reptérre, </a:t>
            </a:r>
            <a:br>
              <a:rPr lang="hu-HU" sz="3400" dirty="0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hu-HU" sz="3400" dirty="0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vonat - és </a:t>
            </a:r>
            <a:r>
              <a:rPr lang="hu-HU" sz="34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buszállomásra)</a:t>
            </a:r>
          </a:p>
          <a:p>
            <a:pPr lvl="1"/>
            <a:r>
              <a:rPr lang="hu-HU" sz="34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Kétfaktoros hitelesítés, email jóváhagyás</a:t>
            </a:r>
          </a:p>
          <a:p>
            <a:pPr lvl="1"/>
            <a:r>
              <a:rPr lang="hu-HU" sz="34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Hírlevél, kedvezmények/akciók</a:t>
            </a:r>
          </a:p>
          <a:p>
            <a:pPr marL="0" indent="0">
              <a:spcBef>
                <a:spcPts val="3600"/>
              </a:spcBef>
              <a:spcAft>
                <a:spcPts val="2400"/>
              </a:spcAft>
              <a:buNone/>
            </a:pPr>
            <a:r>
              <a:rPr lang="hu-HU" sz="3900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Asztali alkalmazás:</a:t>
            </a:r>
          </a:p>
          <a:p>
            <a:pPr lvl="1"/>
            <a:r>
              <a:rPr lang="hu-HU" sz="34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Keresési funkciók, lekérdezések bővítése</a:t>
            </a:r>
          </a:p>
          <a:p>
            <a:pPr lvl="1"/>
            <a:r>
              <a:rPr lang="hu-HU" sz="34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Adatbázis </a:t>
            </a:r>
            <a:r>
              <a:rPr lang="hu-HU" sz="3400" dirty="0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struktúrájának felépítése</a:t>
            </a:r>
            <a:endParaRPr lang="hu-HU" sz="3400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hu-HU" sz="34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Grafikus megjelenés</a:t>
            </a:r>
          </a:p>
          <a:p>
            <a:endParaRPr lang="hu-H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A24EF87-1713-4225-9C69-3E7363E25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973895"/>
            <a:ext cx="3113538" cy="6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0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48CFFBE6-E329-8F40-56D7-595AB5E39D0E}"/>
              </a:ext>
            </a:extLst>
          </p:cNvPr>
          <p:cNvSpPr txBox="1"/>
          <p:nvPr/>
        </p:nvSpPr>
        <p:spPr>
          <a:xfrm>
            <a:off x="1630017" y="2916633"/>
            <a:ext cx="8931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146543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Miért érdemes autót bérelni?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45435" y="1984651"/>
            <a:ext cx="10515600" cy="3196949"/>
          </a:xfrm>
        </p:spPr>
        <p:txBody>
          <a:bodyPr/>
          <a:lstStyle/>
          <a:p>
            <a:pPr marL="0" indent="0">
              <a:buNone/>
            </a:pPr>
            <a:endParaRPr lang="hu-HU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hu-HU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Emelkedő kínálati árak</a:t>
            </a:r>
          </a:p>
          <a:p>
            <a:pPr marL="0" indent="0">
              <a:buNone/>
            </a:pPr>
            <a:r>
              <a:rPr lang="hu-HU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Használtautó esetén nem megbízható forrás</a:t>
            </a:r>
          </a:p>
          <a:p>
            <a:pPr marL="0" indent="0">
              <a:buNone/>
            </a:pPr>
            <a:r>
              <a:rPr lang="hu-HU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Emelkedő fenntartási költségek</a:t>
            </a:r>
          </a:p>
          <a:p>
            <a:pPr marL="0" indent="0">
              <a:buNone/>
            </a:pPr>
            <a:r>
              <a:rPr lang="hu-HU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Kihasználatlanság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4B6AAE5-8A2C-39D9-FEEC-627E3FF3B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973895"/>
            <a:ext cx="3113538" cy="6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3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DE582AEF-D477-7460-C79D-E046C7EFDC27}"/>
              </a:ext>
            </a:extLst>
          </p:cNvPr>
          <p:cNvSpPr txBox="1"/>
          <p:nvPr/>
        </p:nvSpPr>
        <p:spPr>
          <a:xfrm>
            <a:off x="1352759" y="234770"/>
            <a:ext cx="9112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>
                <a:solidFill>
                  <a:srgbClr val="D5BF75"/>
                </a:solidFill>
              </a:rPr>
              <a:t>Előnyök a versenytársakkal szemben</a:t>
            </a:r>
          </a:p>
        </p:txBody>
      </p:sp>
      <p:graphicFrame>
        <p:nvGraphicFramePr>
          <p:cNvPr id="4" name="Táblázat 5">
            <a:extLst>
              <a:ext uri="{FF2B5EF4-FFF2-40B4-BE49-F238E27FC236}">
                <a16:creationId xmlns:a16="http://schemas.microsoft.com/office/drawing/2014/main" id="{2F13E7DC-88D3-A4E5-CD7B-3AFBBEDB8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938475"/>
              </p:ext>
            </p:extLst>
          </p:nvPr>
        </p:nvGraphicFramePr>
        <p:xfrm>
          <a:off x="783771" y="1335919"/>
          <a:ext cx="10624458" cy="96866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312229">
                  <a:extLst>
                    <a:ext uri="{9D8B030D-6E8A-4147-A177-3AD203B41FA5}">
                      <a16:colId xmlns:a16="http://schemas.microsoft.com/office/drawing/2014/main" val="2682380152"/>
                    </a:ext>
                  </a:extLst>
                </a:gridCol>
                <a:gridCol w="5312229">
                  <a:extLst>
                    <a:ext uri="{9D8B030D-6E8A-4147-A177-3AD203B41FA5}">
                      <a16:colId xmlns:a16="http://schemas.microsoft.com/office/drawing/2014/main" val="3367875979"/>
                    </a:ext>
                  </a:extLst>
                </a:gridCol>
              </a:tblGrid>
              <a:tr h="968667">
                <a:tc>
                  <a:txBody>
                    <a:bodyPr/>
                    <a:lstStyle/>
                    <a:p>
                      <a:pPr algn="ctr"/>
                      <a:r>
                        <a:rPr lang="hu-HU" sz="3600" b="1" dirty="0">
                          <a:solidFill>
                            <a:srgbClr val="D5BF75"/>
                          </a:solidFill>
                        </a:rPr>
                        <a:t>Versenytársak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600" b="1" dirty="0">
                          <a:solidFill>
                            <a:srgbClr val="D5BF75"/>
                          </a:solidFill>
                        </a:rPr>
                        <a:t>Weboldalunk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178382"/>
                  </a:ext>
                </a:extLst>
              </a:tr>
            </a:tbl>
          </a:graphicData>
        </a:graphic>
      </p:graphicFrame>
      <p:pic>
        <p:nvPicPr>
          <p:cNvPr id="8" name="Kép 7">
            <a:extLst>
              <a:ext uri="{FF2B5EF4-FFF2-40B4-BE49-F238E27FC236}">
                <a16:creationId xmlns:a16="http://schemas.microsoft.com/office/drawing/2014/main" id="{3872B49D-A211-69E7-17D3-F2D3A7823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973895"/>
            <a:ext cx="3113538" cy="613550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7549CA08-63BE-7434-FFA3-378825294B8E}"/>
              </a:ext>
            </a:extLst>
          </p:cNvPr>
          <p:cNvSpPr txBox="1"/>
          <p:nvPr/>
        </p:nvSpPr>
        <p:spPr>
          <a:xfrm>
            <a:off x="1245433" y="2438112"/>
            <a:ext cx="47432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00" dirty="0">
                <a:solidFill>
                  <a:srgbClr val="D5BF75"/>
                </a:solidFill>
              </a:rPr>
              <a:t>Weboldalak nehéz átláthatósága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868BAC7A-9F73-21B5-655C-EED5F6239D44}"/>
              </a:ext>
            </a:extLst>
          </p:cNvPr>
          <p:cNvSpPr txBox="1"/>
          <p:nvPr/>
        </p:nvSpPr>
        <p:spPr>
          <a:xfrm>
            <a:off x="6731851" y="2438111"/>
            <a:ext cx="4994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600" dirty="0">
                <a:solidFill>
                  <a:srgbClr val="D5BF75"/>
                </a:solidFill>
              </a:rPr>
              <a:t>Átlátható, modern megjelenés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AF262CF-1150-8AD4-7A3A-59B34A546C9D}"/>
              </a:ext>
            </a:extLst>
          </p:cNvPr>
          <p:cNvSpPr txBox="1"/>
          <p:nvPr/>
        </p:nvSpPr>
        <p:spPr>
          <a:xfrm>
            <a:off x="6869457" y="3346231"/>
            <a:ext cx="40836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600" dirty="0">
                <a:solidFill>
                  <a:srgbClr val="D5BF7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Gyors és egyszerű foglalás</a:t>
            </a:r>
            <a:endParaRPr lang="hu-HU" sz="2600" dirty="0">
              <a:solidFill>
                <a:srgbClr val="D5BF75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37DB2F7-2774-A1B8-FC06-D855691186B2}"/>
              </a:ext>
            </a:extLst>
          </p:cNvPr>
          <p:cNvSpPr txBox="1"/>
          <p:nvPr/>
        </p:nvSpPr>
        <p:spPr>
          <a:xfrm>
            <a:off x="1245433" y="3346231"/>
            <a:ext cx="49949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00" dirty="0">
                <a:solidFill>
                  <a:srgbClr val="D5BF75"/>
                </a:solidFill>
              </a:rPr>
              <a:t>Nehéz, körülményes bérlésmenet 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E58EC67C-18BB-7E4E-D7DC-C85717744F09}"/>
              </a:ext>
            </a:extLst>
          </p:cNvPr>
          <p:cNvSpPr txBox="1"/>
          <p:nvPr/>
        </p:nvSpPr>
        <p:spPr>
          <a:xfrm>
            <a:off x="7126920" y="4229419"/>
            <a:ext cx="50650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00" dirty="0">
                <a:solidFill>
                  <a:srgbClr val="D5BF7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Kliensoldali szerveralkalmazás – gyors betöltés, </a:t>
            </a:r>
            <a:r>
              <a:rPr lang="hu-HU" sz="2600" dirty="0" err="1" smtClean="0">
                <a:solidFill>
                  <a:srgbClr val="D5BF7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reszponzív</a:t>
            </a:r>
            <a:r>
              <a:rPr lang="hu-HU" sz="2600" dirty="0" smtClean="0">
                <a:solidFill>
                  <a:srgbClr val="D5BF7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hu-HU" sz="2600" dirty="0">
                <a:solidFill>
                  <a:srgbClr val="D5BF7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megjelenés minden eszközre</a:t>
            </a:r>
            <a:endParaRPr lang="hu-HU" sz="2600" dirty="0">
              <a:solidFill>
                <a:srgbClr val="D5BF75"/>
              </a:solidFill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D6EA361-A4F2-C0B5-D662-2AE2270C547A}"/>
              </a:ext>
            </a:extLst>
          </p:cNvPr>
          <p:cNvSpPr txBox="1"/>
          <p:nvPr/>
        </p:nvSpPr>
        <p:spPr>
          <a:xfrm>
            <a:off x="1245433" y="4229419"/>
            <a:ext cx="51023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00" dirty="0">
                <a:solidFill>
                  <a:srgbClr val="D5BF75"/>
                </a:solidFill>
              </a:rPr>
              <a:t>Hosszú betöltési idő, </a:t>
            </a:r>
            <a:r>
              <a:rPr lang="hu-HU" sz="2600" dirty="0" smtClean="0">
                <a:solidFill>
                  <a:srgbClr val="D5BF75"/>
                </a:solidFill>
              </a:rPr>
              <a:t>komponens</a:t>
            </a:r>
            <a:r>
              <a:rPr lang="hu-HU" sz="2600" dirty="0" smtClean="0">
                <a:solidFill>
                  <a:srgbClr val="D5BF75"/>
                </a:solidFill>
              </a:rPr>
              <a:t> </a:t>
            </a:r>
            <a:r>
              <a:rPr lang="hu-HU" sz="2600" dirty="0">
                <a:solidFill>
                  <a:srgbClr val="D5BF75"/>
                </a:solidFill>
              </a:rPr>
              <a:t>megjelenítési hibák</a:t>
            </a:r>
          </a:p>
        </p:txBody>
      </p:sp>
    </p:spTree>
    <p:extLst>
      <p:ext uri="{BB962C8B-B14F-4D97-AF65-F5344CB8AC3E}">
        <p14:creationId xmlns:p14="http://schemas.microsoft.com/office/powerpoint/2010/main" val="211079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Célközönség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17290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hu-HU" sz="2600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ctr">
              <a:buNone/>
            </a:pPr>
            <a:r>
              <a:rPr lang="hu-HU" sz="26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Mindenkinek aki autót szeretne bérelni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D69DDC9-E4C5-3A57-E055-7D2DEC3F7988}"/>
              </a:ext>
            </a:extLst>
          </p:cNvPr>
          <p:cNvSpPr txBox="1"/>
          <p:nvPr/>
        </p:nvSpPr>
        <p:spPr>
          <a:xfrm>
            <a:off x="562947" y="2921519"/>
            <a:ext cx="11066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Felhasználás célja és időtartama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050FDF4-8EC4-05E8-F4BC-3F767C2F0CC2}"/>
              </a:ext>
            </a:extLst>
          </p:cNvPr>
          <p:cNvSpPr txBox="1"/>
          <p:nvPr/>
        </p:nvSpPr>
        <p:spPr>
          <a:xfrm>
            <a:off x="838200" y="3947569"/>
            <a:ext cx="10515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hu-HU" sz="26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Hétköznapi, ü</a:t>
            </a:r>
            <a:r>
              <a:rPr lang="en-US" sz="2600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zleti</a:t>
            </a:r>
            <a:r>
              <a:rPr lang="hu-HU" sz="26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en-US" sz="26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600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szabadidős</a:t>
            </a:r>
            <a:r>
              <a:rPr lang="en-US" sz="26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600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célból</a:t>
            </a:r>
            <a:r>
              <a:rPr lang="hu-HU" sz="26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(széleskörű kínálat</a:t>
            </a:r>
            <a:r>
              <a:rPr lang="hu-HU" sz="2600" dirty="0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hu-HU" sz="2600" dirty="0" smtClean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hu-HU" sz="2600" dirty="0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sz="2600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övid</a:t>
            </a:r>
            <a:r>
              <a:rPr lang="en-US" sz="26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600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vagy</a:t>
            </a:r>
            <a:r>
              <a:rPr lang="en-US" sz="26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600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hosszú</a:t>
            </a:r>
            <a:r>
              <a:rPr lang="en-US" sz="26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600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távra</a:t>
            </a:r>
            <a:r>
              <a:rPr lang="hu-HU" sz="26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(web- illetve asztali alkalmazás</a:t>
            </a:r>
            <a:r>
              <a:rPr lang="hu-HU" sz="2600" dirty="0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hu-HU" sz="2600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14C79A5-C8EA-C153-3A25-271F16308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973895"/>
            <a:ext cx="3113538" cy="6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 build="p"/>
      <p:bldP spid="6" grpId="0"/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program funkciói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654129"/>
          </a:xfrm>
        </p:spPr>
        <p:txBody>
          <a:bodyPr>
            <a:normAutofit/>
          </a:bodyPr>
          <a:lstStyle/>
          <a:p>
            <a:r>
              <a:rPr lang="hu-HU" sz="3200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Asztali alkalmazás:</a:t>
            </a:r>
          </a:p>
          <a:p>
            <a:pPr lvl="2">
              <a:spcBef>
                <a:spcPts val="2400"/>
              </a:spcBef>
              <a:spcAft>
                <a:spcPts val="600"/>
              </a:spcAft>
            </a:pPr>
            <a:r>
              <a:rPr lang="hu-HU" sz="26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Bővíthető, részletes adatbázis lekérdezések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hu-HU" sz="26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Gépjárművek, ügyfelek, foglalások és árkategóriák teljeskörű kezelése, új felvétele/törlés/módosítás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hu-HU" sz="3200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Webalkalmazás:</a:t>
            </a:r>
          </a:p>
          <a:p>
            <a:pPr lvl="2"/>
            <a:r>
              <a:rPr lang="hu-HU" sz="26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Regisztráció</a:t>
            </a:r>
          </a:p>
          <a:p>
            <a:pPr lvl="2"/>
            <a:r>
              <a:rPr lang="hu-HU" sz="26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Bejelentkezés</a:t>
            </a:r>
          </a:p>
          <a:p>
            <a:pPr lvl="2"/>
            <a:r>
              <a:rPr lang="hu-HU" sz="2600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Foglalás </a:t>
            </a:r>
          </a:p>
          <a:p>
            <a:endParaRPr lang="hu-HU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E84E1D8-44AC-9C6D-77D4-FEFA18F57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973895"/>
            <a:ext cx="3113538" cy="6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3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webalkalmazás felépítése</a:t>
            </a:r>
            <a:r>
              <a:rPr lang="hu-HU" b="1" dirty="0">
                <a:solidFill>
                  <a:srgbClr val="D5BF75"/>
                </a:solidFill>
              </a:rPr>
              <a:t/>
            </a:r>
            <a:br>
              <a:rPr lang="hu-HU" b="1" dirty="0">
                <a:solidFill>
                  <a:srgbClr val="D5BF75"/>
                </a:solidFill>
              </a:rPr>
            </a:br>
            <a:endParaRPr lang="hu-HU" dirty="0">
              <a:solidFill>
                <a:srgbClr val="D5BF75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433146"/>
            <a:ext cx="10515600" cy="474381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hu-HU" sz="3200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Backend – </a:t>
            </a:r>
            <a:r>
              <a:rPr lang="hu-HU" sz="3200" b="1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NodeJs</a:t>
            </a:r>
            <a:endParaRPr lang="hu-HU" sz="3200" b="1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hu-HU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WebAPI</a:t>
            </a:r>
            <a:endParaRPr lang="hu-HU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hu-HU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Autentikáció</a:t>
            </a:r>
            <a:r>
              <a:rPr lang="hu-HU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hu-HU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autorizáció</a:t>
            </a:r>
            <a:endParaRPr lang="hu-HU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hu-HU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Validáció</a:t>
            </a:r>
          </a:p>
          <a:p>
            <a:pPr marL="0" indent="0">
              <a:spcBef>
                <a:spcPts val="3600"/>
              </a:spcBef>
              <a:spcAft>
                <a:spcPts val="2400"/>
              </a:spcAft>
              <a:buNone/>
            </a:pPr>
            <a:r>
              <a:rPr lang="hu-HU" sz="3200" b="1" dirty="0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Frontend </a:t>
            </a:r>
            <a:r>
              <a:rPr lang="hu-HU" sz="3200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– </a:t>
            </a:r>
            <a:r>
              <a:rPr lang="hu-HU" sz="3200" b="1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React</a:t>
            </a:r>
            <a:r>
              <a:rPr lang="hu-HU" sz="3200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hu-HU" sz="3200" b="1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Vite</a:t>
            </a:r>
            <a:endParaRPr lang="hu-HU" sz="3200" b="1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hu-HU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Babel</a:t>
            </a:r>
          </a:p>
          <a:p>
            <a:r>
              <a:rPr lang="hu-HU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TailwindCSS</a:t>
            </a:r>
            <a:endParaRPr lang="hu-HU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hu-HU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E84E1D8-44AC-9C6D-77D4-FEFA18F57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973895"/>
            <a:ext cx="3113538" cy="6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3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WEBAPI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46" y="1503486"/>
            <a:ext cx="7000143" cy="3393830"/>
          </a:xfrm>
        </p:spPr>
      </p:pic>
      <p:sp>
        <p:nvSpPr>
          <p:cNvPr id="5" name="Szövegdoboz 4"/>
          <p:cNvSpPr txBox="1"/>
          <p:nvPr/>
        </p:nvSpPr>
        <p:spPr>
          <a:xfrm flipH="1">
            <a:off x="528856" y="5189384"/>
            <a:ext cx="111342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600" dirty="0">
                <a:solidFill>
                  <a:srgbClr val="D5BF75"/>
                </a:solidFill>
              </a:rPr>
              <a:t>A</a:t>
            </a:r>
            <a:r>
              <a:rPr lang="hu-HU" sz="2600" dirty="0" smtClean="0">
                <a:solidFill>
                  <a:srgbClr val="D5BF75"/>
                </a:solidFill>
              </a:rPr>
              <a:t>datbázis </a:t>
            </a:r>
            <a:r>
              <a:rPr lang="hu-HU" sz="2600" dirty="0">
                <a:solidFill>
                  <a:srgbClr val="D5BF75"/>
                </a:solidFill>
              </a:rPr>
              <a:t>lekérdezés végponton keresztül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343" y="1503486"/>
            <a:ext cx="4063511" cy="339383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E84E1D8-44AC-9C6D-77D4-FEFA18F57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973895"/>
            <a:ext cx="3113538" cy="6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34915" y="0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AUTENKTIKÁCIÓ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823562" y="1311213"/>
            <a:ext cx="50673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600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Felhasználónév </a:t>
            </a:r>
          </a:p>
          <a:p>
            <a:pPr algn="r"/>
            <a:r>
              <a:rPr lang="hu-HU" sz="2600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és jelszó alapú </a:t>
            </a:r>
            <a:r>
              <a:rPr lang="hu-HU" sz="2600" b="1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autentikáció</a:t>
            </a:r>
            <a:endParaRPr lang="hu-HU" sz="2600" b="1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Szövegdoboz 7"/>
          <p:cNvSpPr txBox="1"/>
          <p:nvPr/>
        </p:nvSpPr>
        <p:spPr>
          <a:xfrm flipH="1">
            <a:off x="6009530" y="5070687"/>
            <a:ext cx="54893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600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JSON WEB TOKEN (JWT)</a:t>
            </a: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09" y="3253154"/>
            <a:ext cx="5489353" cy="3413709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0" y="1019906"/>
            <a:ext cx="5392615" cy="364001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E84E1D8-44AC-9C6D-77D4-FEFA18F57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973895"/>
            <a:ext cx="3113538" cy="6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0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69326" y="-91049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AUTORIZÁCIÓ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6" y="1325562"/>
            <a:ext cx="3903784" cy="4547700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4035670" y="1811362"/>
            <a:ext cx="32883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600" b="1" dirty="0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Felhasználói hozzáférés vizsgálata</a:t>
            </a:r>
            <a:endParaRPr lang="hu-HU" sz="2600" b="1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4035670" y="4119531"/>
            <a:ext cx="32883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600" b="1" dirty="0" smtClean="0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Felhasználó alapú </a:t>
            </a:r>
            <a:r>
              <a:rPr lang="hu-HU" sz="2600" b="1" dirty="0" err="1">
                <a:solidFill>
                  <a:srgbClr val="D5BF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autorizáció</a:t>
            </a:r>
            <a:endParaRPr lang="hu-HU" sz="2600" b="1" dirty="0">
              <a:solidFill>
                <a:srgbClr val="D5BF7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92" y="1325562"/>
            <a:ext cx="4765431" cy="45477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6E84E1D8-44AC-9C6D-77D4-FEFA18F57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973895"/>
            <a:ext cx="3113538" cy="6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2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1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269</Words>
  <Application>Microsoft Office PowerPoint</Application>
  <PresentationFormat>Szélesvásznú</PresentationFormat>
  <Paragraphs>90</Paragraphs>
  <Slides>18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Verdana</vt:lpstr>
      <vt:lpstr>Office-téma</vt:lpstr>
      <vt:lpstr>Mukebu autókölcsönző</vt:lpstr>
      <vt:lpstr>Miért érdemes autót bérelni?</vt:lpstr>
      <vt:lpstr>PowerPoint-bemutató</vt:lpstr>
      <vt:lpstr>Célközönség</vt:lpstr>
      <vt:lpstr>A program funkciói</vt:lpstr>
      <vt:lpstr>A webalkalmazás felépítése </vt:lpstr>
      <vt:lpstr>WEBAPI</vt:lpstr>
      <vt:lpstr>AUTENKTIKÁCIÓ</vt:lpstr>
      <vt:lpstr>AUTORIZÁCIÓ</vt:lpstr>
      <vt:lpstr>VALIDÁCIÓ</vt:lpstr>
      <vt:lpstr>FRONTEND - REACT VITE</vt:lpstr>
      <vt:lpstr>Reszponzív megjelenés</vt:lpstr>
      <vt:lpstr>Az asztali alkalmazás felépítése</vt:lpstr>
      <vt:lpstr>PowerPoint-bemutató</vt:lpstr>
      <vt:lpstr>PowerPoint-bemutató</vt:lpstr>
      <vt:lpstr>Adatbázis felépítése</vt:lpstr>
      <vt:lpstr>Fejlesztési lehetőségek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Mukebu autóbérlés</dc:title>
  <dc:creator>Murzsic Martin</dc:creator>
  <cp:lastModifiedBy>Murzsic Martin</cp:lastModifiedBy>
  <cp:revision>60</cp:revision>
  <dcterms:created xsi:type="dcterms:W3CDTF">2023-05-28T15:09:56Z</dcterms:created>
  <dcterms:modified xsi:type="dcterms:W3CDTF">2023-05-29T18:32:27Z</dcterms:modified>
</cp:coreProperties>
</file>